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489" r:id="rId3"/>
    <p:sldId id="488" r:id="rId4"/>
    <p:sldId id="497" r:id="rId5"/>
    <p:sldId id="492" r:id="rId6"/>
    <p:sldId id="493" r:id="rId7"/>
    <p:sldId id="494" r:id="rId8"/>
    <p:sldId id="495" r:id="rId9"/>
    <p:sldId id="496" r:id="rId10"/>
    <p:sldId id="498" r:id="rId11"/>
    <p:sldId id="499" r:id="rId12"/>
    <p:sldId id="500" r:id="rId13"/>
    <p:sldId id="490" r:id="rId14"/>
    <p:sldId id="503" r:id="rId15"/>
    <p:sldId id="507" r:id="rId16"/>
    <p:sldId id="502" r:id="rId17"/>
    <p:sldId id="505" r:id="rId18"/>
    <p:sldId id="513" r:id="rId19"/>
    <p:sldId id="506" r:id="rId20"/>
    <p:sldId id="509" r:id="rId21"/>
    <p:sldId id="508" r:id="rId22"/>
    <p:sldId id="511" r:id="rId23"/>
    <p:sldId id="514" r:id="rId24"/>
    <p:sldId id="512" r:id="rId25"/>
    <p:sldId id="515" r:id="rId26"/>
    <p:sldId id="516" r:id="rId27"/>
    <p:sldId id="504" r:id="rId28"/>
    <p:sldId id="487" r:id="rId29"/>
    <p:sldId id="486" r:id="rId30"/>
    <p:sldId id="501" r:id="rId31"/>
    <p:sldId id="517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530" r:id="rId44"/>
    <p:sldId id="531" r:id="rId45"/>
    <p:sldId id="532" r:id="rId46"/>
    <p:sldId id="533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E8A"/>
    <a:srgbClr val="1C2939"/>
    <a:srgbClr val="27384A"/>
    <a:srgbClr val="15202B"/>
    <a:srgbClr val="1D2A39"/>
    <a:srgbClr val="28394B"/>
    <a:srgbClr val="269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80"/>
    <p:restoredTop sz="96271" autoAdjust="0"/>
  </p:normalViewPr>
  <p:slideViewPr>
    <p:cSldViewPr snapToGrid="0" snapToObjects="1">
      <p:cViewPr>
        <p:scale>
          <a:sx n="60" d="100"/>
          <a:sy n="60" d="100"/>
        </p:scale>
        <p:origin x="560" y="1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chartUserShapes" Target="../drawings/drawing1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chartUserShapes" Target="../drawings/drawing2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1C2939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1588224"/>
        <c:axId val="-2095652064"/>
      </c:lineChart>
      <c:catAx>
        <c:axId val="-207158822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Homizio Nova Light" charset="0"/>
                    <a:ea typeface="Homizio Nova Light" charset="0"/>
                    <a:cs typeface="Homizio Nova Light" charset="0"/>
                  </a:defRPr>
                </a:pPr>
                <a:r>
                  <a:rPr lang="en-US" sz="2800" b="0" i="0" dirty="0" smtClean="0">
                    <a:solidFill>
                      <a:schemeClr val="bg1"/>
                    </a:solidFill>
                    <a:latin typeface="Homizio Nova Light" charset="0"/>
                    <a:ea typeface="Homizio Nova Light" charset="0"/>
                    <a:cs typeface="Homizio Nova Light" charset="0"/>
                  </a:rPr>
                  <a:t>Chairs</a:t>
                </a:r>
                <a:endParaRPr lang="en-US" sz="2800" b="0" i="0" dirty="0">
                  <a:solidFill>
                    <a:schemeClr val="bg1"/>
                  </a:solidFill>
                  <a:latin typeface="Homizio Nova Light" charset="0"/>
                  <a:ea typeface="Homizio Nova Light" charset="0"/>
                  <a:cs typeface="Homizio Nova Light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bg1"/>
                  </a:solidFill>
                  <a:latin typeface="Homizio Nova Light" charset="0"/>
                  <a:ea typeface="Homizio Nova Light" charset="0"/>
                  <a:cs typeface="Homizio Nova Light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-2095652064"/>
        <c:crosses val="autoZero"/>
        <c:auto val="1"/>
        <c:lblAlgn val="ctr"/>
        <c:lblOffset val="100"/>
        <c:noMultiLvlLbl val="0"/>
      </c:catAx>
      <c:valAx>
        <c:axId val="-209565206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omizio Nova Light" charset="0"/>
                    <a:ea typeface="Homizio Nova Light" charset="0"/>
                    <a:cs typeface="Homizio Nova Light" charset="0"/>
                  </a:defRPr>
                </a:pPr>
                <a:r>
                  <a:rPr lang="en-US" sz="2800" b="0" i="0" dirty="0" smtClean="0">
                    <a:solidFill>
                      <a:schemeClr val="bg1"/>
                    </a:solidFill>
                    <a:latin typeface="Homizio Nova Light" charset="0"/>
                    <a:ea typeface="Homizio Nova Light" charset="0"/>
                    <a:cs typeface="Homizio Nova Light" charset="0"/>
                  </a:rPr>
                  <a:t>Tables</a:t>
                </a:r>
                <a:endParaRPr lang="en-US" sz="2800" b="0" i="0" dirty="0">
                  <a:solidFill>
                    <a:schemeClr val="bg1"/>
                  </a:solidFill>
                  <a:latin typeface="Homizio Nova Light" charset="0"/>
                  <a:ea typeface="Homizio Nova Light" charset="0"/>
                  <a:cs typeface="Homizio Nova Light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omizio Nova Light" charset="0"/>
                  <a:ea typeface="Homizio Nova Light" charset="0"/>
                  <a:cs typeface="Homizio Nova Light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-2071588224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rgbClr val="1C2939"/>
              </a:solidFill>
              <a:latin typeface="Homizio Nova" charset="0"/>
              <a:ea typeface="Homizio Nova" charset="0"/>
              <a:cs typeface="Homizio Nov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Oranges</c:v>
                </c:pt>
              </c:strCache>
            </c:strRef>
          </c:tx>
          <c:spPr>
            <a:ln w="28575" cap="rnd">
              <a:solidFill>
                <a:srgbClr val="1DAE8A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4.0</c:v>
                </c:pt>
                <c:pt idx="1">
                  <c:v>3.0</c:v>
                </c:pt>
                <c:pt idx="2">
                  <c:v>2.0</c:v>
                </c:pt>
                <c:pt idx="3">
                  <c:v>1.0</c:v>
                </c:pt>
                <c:pt idx="4">
                  <c:v>0.0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Greens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3.0</c:v>
                </c:pt>
                <c:pt idx="1">
                  <c:v>2.5</c:v>
                </c:pt>
                <c:pt idx="2">
                  <c:v>2.0</c:v>
                </c:pt>
                <c:pt idx="3">
                  <c:v>1.5</c:v>
                </c:pt>
                <c:pt idx="4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5684336"/>
        <c:axId val="-2071723472"/>
      </c:scatterChart>
      <c:valAx>
        <c:axId val="-204568433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Homizio Nova Light" charset="0"/>
                    <a:ea typeface="Homizio Nova Light" charset="0"/>
                    <a:cs typeface="Homizio Nova Light" charset="0"/>
                  </a:defRPr>
                </a:pPr>
                <a:r>
                  <a:rPr lang="en-US" sz="2800" b="0" i="0" dirty="0" smtClean="0">
                    <a:solidFill>
                      <a:schemeClr val="bg1"/>
                    </a:solidFill>
                    <a:latin typeface="Homizio Nova Light" charset="0"/>
                    <a:ea typeface="Homizio Nova Light" charset="0"/>
                    <a:cs typeface="Homizio Nova Light" charset="0"/>
                  </a:rPr>
                  <a:t>Chairs</a:t>
                </a:r>
                <a:endParaRPr lang="en-US" sz="2800" b="0" i="0" dirty="0">
                  <a:solidFill>
                    <a:schemeClr val="bg1"/>
                  </a:solidFill>
                  <a:latin typeface="Homizio Nova Light" charset="0"/>
                  <a:ea typeface="Homizio Nova Light" charset="0"/>
                  <a:cs typeface="Homizio Nova Light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bg1"/>
                  </a:solidFill>
                  <a:latin typeface="Homizio Nova Light" charset="0"/>
                  <a:ea typeface="Homizio Nova Light" charset="0"/>
                  <a:cs typeface="Homizio Nova Light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-2071723472"/>
        <c:crosses val="autoZero"/>
        <c:crossBetween val="midCat"/>
      </c:valAx>
      <c:valAx>
        <c:axId val="-207172347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omizio Nova Light" charset="0"/>
                    <a:ea typeface="Homizio Nova Light" charset="0"/>
                    <a:cs typeface="Homizio Nova Light" charset="0"/>
                  </a:defRPr>
                </a:pPr>
                <a:r>
                  <a:rPr lang="en-US" sz="2800" b="0" i="0" dirty="0" smtClean="0">
                    <a:solidFill>
                      <a:schemeClr val="bg1"/>
                    </a:solidFill>
                    <a:latin typeface="Homizio Nova Light" charset="0"/>
                    <a:ea typeface="Homizio Nova Light" charset="0"/>
                    <a:cs typeface="Homizio Nova Light" charset="0"/>
                  </a:rPr>
                  <a:t>Tables</a:t>
                </a:r>
                <a:endParaRPr lang="en-US" sz="2800" b="0" i="0" dirty="0">
                  <a:solidFill>
                    <a:schemeClr val="bg1"/>
                  </a:solidFill>
                  <a:latin typeface="Homizio Nova Light" charset="0"/>
                  <a:ea typeface="Homizio Nova Light" charset="0"/>
                  <a:cs typeface="Homizio Nova Light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omizio Nova Light" charset="0"/>
                  <a:ea typeface="Homizio Nova Light" charset="0"/>
                  <a:cs typeface="Homizio Nova Light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-2045684336"/>
        <c:crossesAt val="0.0"/>
        <c:crossBetween val="midCat"/>
      </c:valAx>
      <c:spPr>
        <a:noFill/>
        <a:ln>
          <a:solidFill>
            <a:schemeClr val="bg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67886435539182"/>
          <c:y val="0.0351305298134997"/>
          <c:w val="0.913776513669369"/>
          <c:h val="0.72523861524005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Oranges</c:v>
                </c:pt>
              </c:strCache>
            </c:strRef>
          </c:tx>
          <c:spPr>
            <a:ln w="28575" cap="rnd">
              <a:solidFill>
                <a:srgbClr val="1DAE8A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4.0</c:v>
                </c:pt>
                <c:pt idx="1">
                  <c:v>3.0</c:v>
                </c:pt>
                <c:pt idx="2">
                  <c:v>2.0</c:v>
                </c:pt>
                <c:pt idx="3">
                  <c:v>1.0</c:v>
                </c:pt>
                <c:pt idx="4">
                  <c:v>0.0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Greens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3.0</c:v>
                </c:pt>
                <c:pt idx="1">
                  <c:v>2.5</c:v>
                </c:pt>
                <c:pt idx="2">
                  <c:v>2.0</c:v>
                </c:pt>
                <c:pt idx="3">
                  <c:v>1.5</c:v>
                </c:pt>
                <c:pt idx="4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0440928"/>
        <c:axId val="-2063618368"/>
      </c:scatterChart>
      <c:valAx>
        <c:axId val="-207044092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rgbClr val="1C2939"/>
                    </a:solidFill>
                    <a:latin typeface="Homizio Nova" charset="0"/>
                    <a:ea typeface="Homizio Nova" charset="0"/>
                    <a:cs typeface="Homizio Nova" charset="0"/>
                  </a:defRPr>
                </a:pPr>
                <a:r>
                  <a:rPr lang="en-US" sz="2800" dirty="0" smtClean="0">
                    <a:solidFill>
                      <a:srgbClr val="1C2939"/>
                    </a:solidFill>
                    <a:latin typeface="Homizio Nova" charset="0"/>
                    <a:ea typeface="Homizio Nova" charset="0"/>
                    <a:cs typeface="Homizio Nova" charset="0"/>
                  </a:rPr>
                  <a:t>Chairs</a:t>
                </a:r>
                <a:endParaRPr lang="en-US" sz="2800" dirty="0">
                  <a:solidFill>
                    <a:srgbClr val="1C2939"/>
                  </a:solidFill>
                  <a:latin typeface="Homizio Nova" charset="0"/>
                  <a:ea typeface="Homizio Nova" charset="0"/>
                  <a:cs typeface="Homizio Nova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rgbClr val="1C2939"/>
                  </a:solidFill>
                  <a:latin typeface="Homizio Nova" charset="0"/>
                  <a:ea typeface="Homizio Nova" charset="0"/>
                  <a:cs typeface="Homizio Nova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-2063618368"/>
        <c:crosses val="autoZero"/>
        <c:crossBetween val="midCat"/>
      </c:valAx>
      <c:valAx>
        <c:axId val="-2063618368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rgbClr val="1C2939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rgbClr val="1C2939"/>
                    </a:solidFill>
                    <a:latin typeface="Homizio Nova" charset="0"/>
                    <a:ea typeface="Homizio Nova" charset="0"/>
                    <a:cs typeface="Homizio Nova" charset="0"/>
                  </a:rPr>
                  <a:t>Tables</a:t>
                </a:r>
                <a:endParaRPr lang="en-US" sz="2800" dirty="0">
                  <a:solidFill>
                    <a:srgbClr val="1C2939"/>
                  </a:solidFill>
                  <a:latin typeface="Homizio Nova" charset="0"/>
                  <a:ea typeface="Homizio Nova" charset="0"/>
                  <a:cs typeface="Homizio Nova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rgbClr val="1C293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-2070440928"/>
        <c:crossesAt val="0.0"/>
        <c:crossBetween val="midCat"/>
      </c:valAx>
      <c:spPr>
        <a:solidFill>
          <a:srgbClr val="1C2939"/>
        </a:solidFill>
        <a:ln>
          <a:solidFill>
            <a:srgbClr val="1C2939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0.46814</cdr:x>
      <cdr:y>0.31905</cdr:y>
    </cdr:from>
    <cdr:to>
      <cdr:x>0.56586</cdr:x>
      <cdr:y>0.40746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976888" y="1499423"/>
          <a:ext cx="830094" cy="4154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rPr>
            <a:t>(2,2)</a:t>
          </a:r>
          <a:endParaRPr lang="en-US" sz="2800" dirty="0">
            <a:solidFill>
              <a:srgbClr val="1DAE8A"/>
            </a:solidFill>
            <a:latin typeface="Homizio Nova Light" charset="0"/>
            <a:ea typeface="Homizio Nova Light" charset="0"/>
            <a:cs typeface="Homizio Nova Light" charset="0"/>
          </a:endParaRPr>
        </a:p>
      </cdr:txBody>
    </cdr:sp>
  </cdr:relSizeAnchor>
  <cdr:relSizeAnchor xmlns:cdr="http://schemas.openxmlformats.org/drawingml/2006/chartDrawing">
    <cdr:from>
      <cdr:x>0.83857</cdr:x>
      <cdr:y>0.71663</cdr:y>
    </cdr:from>
    <cdr:to>
      <cdr:x>0.93628</cdr:x>
      <cdr:y>0.80504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7123683" y="3367884"/>
          <a:ext cx="830094" cy="4154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dirty="0" smtClean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rPr>
            <a:t>(0,4)</a:t>
          </a:r>
          <a:endParaRPr lang="en-US" sz="2800" dirty="0">
            <a:solidFill>
              <a:srgbClr val="1DAE8A"/>
            </a:solidFill>
            <a:latin typeface="Homizio Nova Light" charset="0"/>
            <a:ea typeface="Homizio Nova Light" charset="0"/>
            <a:cs typeface="Homizio Nova Light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0.4615</cdr:x>
      <cdr:y>0.34122</cdr:y>
    </cdr:from>
    <cdr:to>
      <cdr:x>0.55922</cdr:x>
      <cdr:y>0.42962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920468" y="1603595"/>
          <a:ext cx="830094" cy="4154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b="0" i="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rPr>
            <a:t>(2,2)</a:t>
          </a:r>
          <a:endParaRPr lang="en-US" sz="2800" b="0" i="0" dirty="0">
            <a:solidFill>
              <a:schemeClr val="bg1"/>
            </a:solidFill>
            <a:latin typeface="Homizio Nova Light" charset="0"/>
            <a:ea typeface="Homizio Nova Light" charset="0"/>
            <a:cs typeface="Homizio Nova Light" charset="0"/>
          </a:endParaRPr>
        </a:p>
      </cdr:txBody>
    </cdr:sp>
  </cdr:relSizeAnchor>
  <cdr:relSizeAnchor xmlns:cdr="http://schemas.openxmlformats.org/drawingml/2006/chartDrawing">
    <cdr:from>
      <cdr:x>0.837</cdr:x>
      <cdr:y>0.74937</cdr:y>
    </cdr:from>
    <cdr:to>
      <cdr:x>0.93472</cdr:x>
      <cdr:y>0.83777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7110395" y="3521736"/>
          <a:ext cx="830094" cy="4154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dirty="0" smtClean="0">
              <a:solidFill>
                <a:srgbClr val="1C2939"/>
              </a:solidFill>
              <a:latin typeface="Homizio Nova" charset="0"/>
              <a:ea typeface="Homizio Nova" charset="0"/>
              <a:cs typeface="Homizio Nova" charset="0"/>
            </a:rPr>
            <a:t>(0,4)</a:t>
          </a:r>
          <a:endParaRPr lang="en-US" sz="2800" dirty="0">
            <a:solidFill>
              <a:srgbClr val="1C2939"/>
            </a:solidFill>
            <a:latin typeface="Homizio Nova" charset="0"/>
            <a:ea typeface="Homizio Nova" charset="0"/>
            <a:cs typeface="Homizio Nova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17F40-2D04-BE4F-B5F2-629D14F8D612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F4F2D-9793-084B-8AF3-76F7CF86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5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52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77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23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1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0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7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54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16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41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17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57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63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03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15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32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15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50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28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93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54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64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34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76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52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72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54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50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8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1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24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84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5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957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72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38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67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44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122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9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29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73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6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F4F2D-9793-084B-8AF3-76F7CF86FD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6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3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20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9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4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1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7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2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A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AC2EA-AFD4-1346-9DA4-31E888C6609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89AEC-03F1-4A46-A3CF-9EEE2600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4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BUSINESS </a:t>
            </a:r>
            <a:r>
              <a:rPr lang="en-US" sz="6600" dirty="0" smtClean="0">
                <a:solidFill>
                  <a:srgbClr val="1DAE8A"/>
                </a:solidFill>
                <a:latin typeface="Homizio Nova Light"/>
                <a:cs typeface="Homizio Nova Light"/>
              </a:rPr>
              <a:t>ANALYTICS </a:t>
            </a:r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CLUB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677883"/>
            <a:ext cx="9144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Workshop</a:t>
            </a:r>
            <a:r>
              <a:rPr lang="en-US" sz="4800" dirty="0" smtClean="0">
                <a:solidFill>
                  <a:srgbClr val="1D2A39"/>
                </a:solidFill>
                <a:latin typeface="Homizio Nova Light"/>
                <a:cs typeface="Homizio Nova Light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Series 10.17</a:t>
            </a:r>
          </a:p>
          <a:p>
            <a:pPr algn="ctr"/>
            <a:r>
              <a:rPr lang="en-US" sz="2800" dirty="0" smtClean="0">
                <a:solidFill>
                  <a:srgbClr val="1DAE8A"/>
                </a:solidFill>
                <a:latin typeface="Homizio Nova Light"/>
                <a:cs typeface="Homizio Nova Light"/>
              </a:rPr>
              <a:t>Excel Solver</a:t>
            </a:r>
          </a:p>
          <a:p>
            <a:pPr algn="ctr"/>
            <a:r>
              <a:rPr lang="en-US" sz="2800" dirty="0" smtClean="0">
                <a:solidFill>
                  <a:srgbClr val="1DAE8A"/>
                </a:solidFill>
                <a:latin typeface="Homizio Nova Light"/>
                <a:cs typeface="Homizio Nova Light"/>
              </a:rPr>
              <a:t>&amp; Google Ads</a:t>
            </a:r>
            <a:endParaRPr lang="en-US" sz="2800" dirty="0">
              <a:solidFill>
                <a:srgbClr val="1DAE8A"/>
              </a:solidFill>
              <a:latin typeface="Homizio Nova Light"/>
              <a:cs typeface="Homizio Nov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2960" y="5171622"/>
            <a:ext cx="3952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Samantha </a:t>
            </a:r>
            <a:r>
              <a:rPr lang="en-US" sz="2800" dirty="0" err="1" smtClean="0">
                <a:solidFill>
                  <a:schemeClr val="bg1"/>
                </a:solidFill>
                <a:latin typeface="Homizio Nova Light"/>
                <a:cs typeface="Homizio Nova Light"/>
              </a:rPr>
              <a:t>Rettie</a:t>
            </a:r>
            <a:endParaRPr lang="en-US" sz="2800" dirty="0" smtClean="0">
              <a:solidFill>
                <a:schemeClr val="bg1"/>
              </a:solidFill>
              <a:latin typeface="Homizio Nova Light"/>
              <a:cs typeface="Homizio Nova Light"/>
            </a:endParaRPr>
          </a:p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Homizio Nova Light"/>
                <a:cs typeface="Homizio Nova Light"/>
              </a:rPr>
              <a:t>Shantanu</a:t>
            </a:r>
            <a:r>
              <a:rPr lang="en-US" sz="28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 Joshi</a:t>
            </a:r>
            <a:endParaRPr lang="en-US" sz="28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Mac Users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305615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Note: this tutorial is for mac users with Office 2011 or above</a:t>
            </a:r>
          </a:p>
          <a:p>
            <a:pPr algn="ctr"/>
            <a:endParaRPr lang="en-US" sz="28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1. Under the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[Tools]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menu click on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[Add-Ins</a:t>
            </a:r>
            <a:r>
              <a:rPr lang="is-I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…]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198" y="1456661"/>
            <a:ext cx="3276541" cy="46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3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Mac Users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95194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. Select the box for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[Solved Add-In]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and click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[OK]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09" y="1712714"/>
            <a:ext cx="3825835" cy="34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Mac Users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95194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3. Under the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[Data]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tab a solver button should be visible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622" y="2444272"/>
            <a:ext cx="1562720" cy="19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30" y="2942802"/>
            <a:ext cx="914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Linear Programming with Solver</a:t>
            </a:r>
            <a:endParaRPr lang="en-US" sz="28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Lego Furniture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287771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We are a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furniture manufacturing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company that builds furniture using LEGOs</a:t>
            </a:r>
          </a:p>
          <a:p>
            <a:endParaRPr lang="en-US" sz="14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Our available resources include 6 (large)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orange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blocks and 8 (small)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green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blocks </a:t>
            </a:r>
          </a:p>
          <a:p>
            <a:endParaRPr lang="en-US" sz="14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 Operation costs are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zero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, we can make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chairs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and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tables</a:t>
            </a:r>
          </a:p>
          <a:p>
            <a:endParaRPr lang="en-US" sz="1400" dirty="0" smtClean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 Tables sell for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$16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and require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green +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2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o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range blocks</a:t>
            </a:r>
          </a:p>
          <a:p>
            <a:endParaRPr lang="en-US" sz="14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Chairs sell for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$10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and require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green +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1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orange block</a:t>
            </a:r>
          </a:p>
        </p:txBody>
      </p:sp>
    </p:spTree>
    <p:extLst>
      <p:ext uri="{BB962C8B-B14F-4D97-AF65-F5344CB8AC3E}">
        <p14:creationId xmlns:p14="http://schemas.microsoft.com/office/powerpoint/2010/main" val="5621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Lego Furniture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639" y="4404247"/>
            <a:ext cx="3107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Table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sell for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$16 </a:t>
            </a:r>
          </a:p>
          <a:p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r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equires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:</a:t>
            </a:r>
          </a:p>
          <a:p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green +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2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orange</a:t>
            </a:r>
          </a:p>
          <a:p>
            <a:endParaRPr lang="en-US" sz="14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40" y="1287771"/>
            <a:ext cx="3165787" cy="2926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0" y="1285144"/>
            <a:ext cx="3107927" cy="29260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45439" y="4404247"/>
            <a:ext cx="31657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Chair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sell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for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$10 </a:t>
            </a:r>
            <a:endParaRPr lang="en-US" sz="2800" dirty="0" smtClean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requires:</a:t>
            </a:r>
          </a:p>
          <a:p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green +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1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orange</a:t>
            </a:r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4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30" y="2942802"/>
            <a:ext cx="9143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Assuming everything we make will be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sold</a:t>
            </a:r>
            <a:r>
              <a:rPr lang="is-I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How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should we operate our production to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maximize profits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244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Possible Approaches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287771"/>
            <a:ext cx="904369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Algebraic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Collect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given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Write out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formulas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Find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objective</a:t>
            </a:r>
          </a:p>
          <a:p>
            <a:pPr marL="971550" lvl="1" indent="-514350">
              <a:buAutoNum type="alphaLcParenR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Maximize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Solve w/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Mathematical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&amp;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Graphical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Method</a:t>
            </a:r>
          </a:p>
          <a:p>
            <a:pPr marL="971550" lvl="1" indent="-514350">
              <a:buAutoNum type="alphaLcParenR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Find optimal corner</a:t>
            </a:r>
          </a:p>
          <a:p>
            <a:pPr marL="971550" lvl="1" indent="-514350">
              <a:buAutoNum type="alphaLcParenR"/>
            </a:pPr>
            <a:endParaRPr lang="en-US" sz="14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Solver Process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Define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Decision Variables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Create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Objective Function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Set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Constraints</a:t>
            </a:r>
            <a:endParaRPr lang="en-US" sz="2800" dirty="0" smtClean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6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30" y="2942802"/>
            <a:ext cx="914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Algebraic Approach</a:t>
            </a:r>
            <a:endParaRPr lang="en-US" sz="2800" dirty="0" smtClean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7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Algebraic Approach</a:t>
            </a:r>
            <a:endParaRPr lang="en-US" sz="66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59285"/>
            <a:ext cx="457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Algebraic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Collect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given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Write out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formulas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Find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objective</a:t>
            </a:r>
          </a:p>
          <a:p>
            <a:pPr marL="971550" lvl="1" indent="-514350">
              <a:buAutoNum type="alphaLcParenR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Maximize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Solve w/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Mathematical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&amp;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Graphical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Method</a:t>
            </a:r>
          </a:p>
          <a:p>
            <a:pPr marL="971550" lvl="1" indent="-514350">
              <a:buAutoNum type="alphaLcParenR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Find optimal corner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478182243"/>
              </p:ext>
            </p:extLst>
          </p:nvPr>
        </p:nvGraphicFramePr>
        <p:xfrm>
          <a:off x="4572000" y="1659285"/>
          <a:ext cx="447169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890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Learning Objectives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8777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Learn the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basics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of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E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xcel Solver and linear programming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Understand search engine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advertising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, costs per click, and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second price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auctions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Apply solver techniques in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evaluating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ideal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bid placement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for an online advertising campaign 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0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Algebraic Approach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59285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x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- # of chairs being made</a:t>
            </a:r>
          </a:p>
          <a:p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y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- # of tables being made</a:t>
            </a:r>
          </a:p>
          <a:p>
            <a:endParaRPr lang="en-US" sz="14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Objective: Max Profit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Maximize 10x + 16y</a:t>
            </a:r>
          </a:p>
          <a:p>
            <a:endParaRPr lang="en-US" sz="14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Restrictions: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2x + 2y ≤ 8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–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# of green blocks used</a:t>
            </a:r>
          </a:p>
          <a:p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x + 2y ≤ 6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– # of orange blocks used</a:t>
            </a:r>
          </a:p>
          <a:p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x, y ≥ 0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– non-zero variables</a:t>
            </a:r>
          </a:p>
        </p:txBody>
      </p:sp>
    </p:spTree>
    <p:extLst>
      <p:ext uri="{BB962C8B-B14F-4D97-AF65-F5344CB8AC3E}">
        <p14:creationId xmlns:p14="http://schemas.microsoft.com/office/powerpoint/2010/main" val="10846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Algebraic Approach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027486940"/>
              </p:ext>
            </p:extLst>
          </p:nvPr>
        </p:nvGraphicFramePr>
        <p:xfrm>
          <a:off x="324474" y="1409929"/>
          <a:ext cx="8495052" cy="4699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Manual Input 8"/>
          <p:cNvSpPr/>
          <p:nvPr/>
        </p:nvSpPr>
        <p:spPr>
          <a:xfrm>
            <a:off x="958239" y="2694686"/>
            <a:ext cx="6686247" cy="213196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0 h 8000"/>
              <a:gd name="connsiteX1" fmla="*/ 6257 w 10000"/>
              <a:gd name="connsiteY1" fmla="*/ 5366 h 8000"/>
              <a:gd name="connsiteX2" fmla="*/ 10000 w 10000"/>
              <a:gd name="connsiteY2" fmla="*/ 8000 h 8000"/>
              <a:gd name="connsiteX3" fmla="*/ 0 w 10000"/>
              <a:gd name="connsiteY3" fmla="*/ 8000 h 8000"/>
              <a:gd name="connsiteX4" fmla="*/ 0 w 10000"/>
              <a:gd name="connsiteY4" fmla="*/ 0 h 8000"/>
              <a:gd name="connsiteX0" fmla="*/ 0 w 10000"/>
              <a:gd name="connsiteY0" fmla="*/ 0 h 9409"/>
              <a:gd name="connsiteX1" fmla="*/ 6257 w 10000"/>
              <a:gd name="connsiteY1" fmla="*/ 6117 h 9409"/>
              <a:gd name="connsiteX2" fmla="*/ 10000 w 10000"/>
              <a:gd name="connsiteY2" fmla="*/ 9409 h 9409"/>
              <a:gd name="connsiteX3" fmla="*/ 0 w 10000"/>
              <a:gd name="connsiteY3" fmla="*/ 9409 h 9409"/>
              <a:gd name="connsiteX4" fmla="*/ 0 w 10000"/>
              <a:gd name="connsiteY4" fmla="*/ 0 h 9409"/>
              <a:gd name="connsiteX0" fmla="*/ 0 w 10000"/>
              <a:gd name="connsiteY0" fmla="*/ 0 h 10359"/>
              <a:gd name="connsiteX1" fmla="*/ 6257 w 10000"/>
              <a:gd name="connsiteY1" fmla="*/ 6860 h 10359"/>
              <a:gd name="connsiteX2" fmla="*/ 10000 w 10000"/>
              <a:gd name="connsiteY2" fmla="*/ 10359 h 10359"/>
              <a:gd name="connsiteX3" fmla="*/ 0 w 10000"/>
              <a:gd name="connsiteY3" fmla="*/ 10359 h 10359"/>
              <a:gd name="connsiteX4" fmla="*/ 0 w 10000"/>
              <a:gd name="connsiteY4" fmla="*/ 0 h 10359"/>
              <a:gd name="connsiteX0" fmla="*/ 0 w 10000"/>
              <a:gd name="connsiteY0" fmla="*/ 0 h 10359"/>
              <a:gd name="connsiteX1" fmla="*/ 6257 w 10000"/>
              <a:gd name="connsiteY1" fmla="*/ 6860 h 10359"/>
              <a:gd name="connsiteX2" fmla="*/ 10000 w 10000"/>
              <a:gd name="connsiteY2" fmla="*/ 10359 h 10359"/>
              <a:gd name="connsiteX3" fmla="*/ 0 w 10000"/>
              <a:gd name="connsiteY3" fmla="*/ 10359 h 10359"/>
              <a:gd name="connsiteX4" fmla="*/ 0 w 10000"/>
              <a:gd name="connsiteY4" fmla="*/ 0 h 10359"/>
              <a:gd name="connsiteX0" fmla="*/ 0 w 10000"/>
              <a:gd name="connsiteY0" fmla="*/ 0 h 10359"/>
              <a:gd name="connsiteX1" fmla="*/ 4809 w 10000"/>
              <a:gd name="connsiteY1" fmla="*/ 3538 h 10359"/>
              <a:gd name="connsiteX2" fmla="*/ 10000 w 10000"/>
              <a:gd name="connsiteY2" fmla="*/ 10359 h 10359"/>
              <a:gd name="connsiteX3" fmla="*/ 0 w 10000"/>
              <a:gd name="connsiteY3" fmla="*/ 10359 h 10359"/>
              <a:gd name="connsiteX4" fmla="*/ 0 w 10000"/>
              <a:gd name="connsiteY4" fmla="*/ 0 h 10359"/>
              <a:gd name="connsiteX0" fmla="*/ 0 w 10000"/>
              <a:gd name="connsiteY0" fmla="*/ 0 h 10359"/>
              <a:gd name="connsiteX1" fmla="*/ 4809 w 10000"/>
              <a:gd name="connsiteY1" fmla="*/ 3538 h 10359"/>
              <a:gd name="connsiteX2" fmla="*/ 10000 w 10000"/>
              <a:gd name="connsiteY2" fmla="*/ 10359 h 10359"/>
              <a:gd name="connsiteX3" fmla="*/ 0 w 10000"/>
              <a:gd name="connsiteY3" fmla="*/ 10359 h 10359"/>
              <a:gd name="connsiteX4" fmla="*/ 0 w 10000"/>
              <a:gd name="connsiteY4" fmla="*/ 0 h 10359"/>
              <a:gd name="connsiteX0" fmla="*/ 0 w 10000"/>
              <a:gd name="connsiteY0" fmla="*/ 0 h 10359"/>
              <a:gd name="connsiteX1" fmla="*/ 5126 w 10000"/>
              <a:gd name="connsiteY1" fmla="*/ 3817 h 10359"/>
              <a:gd name="connsiteX2" fmla="*/ 10000 w 10000"/>
              <a:gd name="connsiteY2" fmla="*/ 10359 h 10359"/>
              <a:gd name="connsiteX3" fmla="*/ 0 w 10000"/>
              <a:gd name="connsiteY3" fmla="*/ 10359 h 10359"/>
              <a:gd name="connsiteX4" fmla="*/ 0 w 10000"/>
              <a:gd name="connsiteY4" fmla="*/ 0 h 10359"/>
              <a:gd name="connsiteX0" fmla="*/ 0 w 9757"/>
              <a:gd name="connsiteY0" fmla="*/ 0 h 10419"/>
              <a:gd name="connsiteX1" fmla="*/ 5126 w 9757"/>
              <a:gd name="connsiteY1" fmla="*/ 3817 h 10419"/>
              <a:gd name="connsiteX2" fmla="*/ 9757 w 9757"/>
              <a:gd name="connsiteY2" fmla="*/ 10419 h 10419"/>
              <a:gd name="connsiteX3" fmla="*/ 0 w 9757"/>
              <a:gd name="connsiteY3" fmla="*/ 10359 h 10419"/>
              <a:gd name="connsiteX4" fmla="*/ 0 w 9757"/>
              <a:gd name="connsiteY4" fmla="*/ 0 h 10419"/>
              <a:gd name="connsiteX0" fmla="*/ 0 w 10048"/>
              <a:gd name="connsiteY0" fmla="*/ 0 h 9971"/>
              <a:gd name="connsiteX1" fmla="*/ 5254 w 10048"/>
              <a:gd name="connsiteY1" fmla="*/ 3663 h 9971"/>
              <a:gd name="connsiteX2" fmla="*/ 10048 w 10048"/>
              <a:gd name="connsiteY2" fmla="*/ 9971 h 9971"/>
              <a:gd name="connsiteX3" fmla="*/ 0 w 10048"/>
              <a:gd name="connsiteY3" fmla="*/ 9942 h 9971"/>
              <a:gd name="connsiteX4" fmla="*/ 0 w 10048"/>
              <a:gd name="connsiteY4" fmla="*/ 0 h 9971"/>
              <a:gd name="connsiteX0" fmla="*/ 0 w 10000"/>
              <a:gd name="connsiteY0" fmla="*/ 0 h 10000"/>
              <a:gd name="connsiteX1" fmla="*/ 5029 w 10000"/>
              <a:gd name="connsiteY1" fmla="*/ 3326 h 10000"/>
              <a:gd name="connsiteX2" fmla="*/ 10000 w 10000"/>
              <a:gd name="connsiteY2" fmla="*/ 10000 h 10000"/>
              <a:gd name="connsiteX3" fmla="*/ 0 w 10000"/>
              <a:gd name="connsiteY3" fmla="*/ 9971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5498 w 10000"/>
              <a:gd name="connsiteY1" fmla="*/ 2984 h 10000"/>
              <a:gd name="connsiteX2" fmla="*/ 10000 w 10000"/>
              <a:gd name="connsiteY2" fmla="*/ 10000 h 10000"/>
              <a:gd name="connsiteX3" fmla="*/ 0 w 10000"/>
              <a:gd name="connsiteY3" fmla="*/ 9971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5498 w 10000"/>
              <a:gd name="connsiteY1" fmla="*/ 3212 h 10000"/>
              <a:gd name="connsiteX2" fmla="*/ 10000 w 10000"/>
              <a:gd name="connsiteY2" fmla="*/ 10000 h 10000"/>
              <a:gd name="connsiteX3" fmla="*/ 0 w 10000"/>
              <a:gd name="connsiteY3" fmla="*/ 9971 h 10000"/>
              <a:gd name="connsiteX4" fmla="*/ 0 w 10000"/>
              <a:gd name="connsiteY4" fmla="*/ 0 h 10000"/>
              <a:gd name="connsiteX0" fmla="*/ 0 w 10807"/>
              <a:gd name="connsiteY0" fmla="*/ 0 h 10000"/>
              <a:gd name="connsiteX1" fmla="*/ 5498 w 10807"/>
              <a:gd name="connsiteY1" fmla="*/ 3212 h 10000"/>
              <a:gd name="connsiteX2" fmla="*/ 10807 w 10807"/>
              <a:gd name="connsiteY2" fmla="*/ 10000 h 10000"/>
              <a:gd name="connsiteX3" fmla="*/ 0 w 10807"/>
              <a:gd name="connsiteY3" fmla="*/ 9971 h 10000"/>
              <a:gd name="connsiteX4" fmla="*/ 0 w 10807"/>
              <a:gd name="connsiteY4" fmla="*/ 0 h 10000"/>
              <a:gd name="connsiteX0" fmla="*/ 0 w 10845"/>
              <a:gd name="connsiteY0" fmla="*/ 0 h 10514"/>
              <a:gd name="connsiteX1" fmla="*/ 5536 w 10845"/>
              <a:gd name="connsiteY1" fmla="*/ 3726 h 10514"/>
              <a:gd name="connsiteX2" fmla="*/ 10845 w 10845"/>
              <a:gd name="connsiteY2" fmla="*/ 10514 h 10514"/>
              <a:gd name="connsiteX3" fmla="*/ 38 w 10845"/>
              <a:gd name="connsiteY3" fmla="*/ 10485 h 10514"/>
              <a:gd name="connsiteX4" fmla="*/ 0 w 10845"/>
              <a:gd name="connsiteY4" fmla="*/ 0 h 1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5" h="10514">
                <a:moveTo>
                  <a:pt x="0" y="0"/>
                </a:moveTo>
                <a:lnTo>
                  <a:pt x="5536" y="3726"/>
                </a:lnTo>
                <a:lnTo>
                  <a:pt x="10845" y="10514"/>
                </a:lnTo>
                <a:lnTo>
                  <a:pt x="38" y="10485"/>
                </a:lnTo>
                <a:cubicBezTo>
                  <a:pt x="25" y="6990"/>
                  <a:pt x="13" y="3495"/>
                  <a:pt x="0" y="0"/>
                </a:cubicBezTo>
                <a:close/>
              </a:path>
            </a:pathLst>
          </a:custGeom>
          <a:pattFill prst="pct5">
            <a:fgClr>
              <a:srgbClr val="1DAE8A"/>
            </a:fgClr>
            <a:bgClr>
              <a:srgbClr val="1C2939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9447" y="2202284"/>
            <a:ext cx="830094" cy="41547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(3,0)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786" y="4777813"/>
            <a:ext cx="830094" cy="41547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(0,0)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Algebraic Approach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650400241"/>
              </p:ext>
            </p:extLst>
          </p:nvPr>
        </p:nvGraphicFramePr>
        <p:xfrm>
          <a:off x="324474" y="1409929"/>
          <a:ext cx="8495052" cy="4699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Manual Input 8"/>
          <p:cNvSpPr/>
          <p:nvPr/>
        </p:nvSpPr>
        <p:spPr>
          <a:xfrm>
            <a:off x="901365" y="2741036"/>
            <a:ext cx="6809035" cy="22394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0 h 8000"/>
              <a:gd name="connsiteX1" fmla="*/ 6257 w 10000"/>
              <a:gd name="connsiteY1" fmla="*/ 5366 h 8000"/>
              <a:gd name="connsiteX2" fmla="*/ 10000 w 10000"/>
              <a:gd name="connsiteY2" fmla="*/ 8000 h 8000"/>
              <a:gd name="connsiteX3" fmla="*/ 0 w 10000"/>
              <a:gd name="connsiteY3" fmla="*/ 8000 h 8000"/>
              <a:gd name="connsiteX4" fmla="*/ 0 w 10000"/>
              <a:gd name="connsiteY4" fmla="*/ 0 h 8000"/>
              <a:gd name="connsiteX0" fmla="*/ 0 w 10000"/>
              <a:gd name="connsiteY0" fmla="*/ 0 h 9409"/>
              <a:gd name="connsiteX1" fmla="*/ 6257 w 10000"/>
              <a:gd name="connsiteY1" fmla="*/ 6117 h 9409"/>
              <a:gd name="connsiteX2" fmla="*/ 10000 w 10000"/>
              <a:gd name="connsiteY2" fmla="*/ 9409 h 9409"/>
              <a:gd name="connsiteX3" fmla="*/ 0 w 10000"/>
              <a:gd name="connsiteY3" fmla="*/ 9409 h 9409"/>
              <a:gd name="connsiteX4" fmla="*/ 0 w 10000"/>
              <a:gd name="connsiteY4" fmla="*/ 0 h 9409"/>
              <a:gd name="connsiteX0" fmla="*/ 0 w 10000"/>
              <a:gd name="connsiteY0" fmla="*/ 0 h 10359"/>
              <a:gd name="connsiteX1" fmla="*/ 6257 w 10000"/>
              <a:gd name="connsiteY1" fmla="*/ 6860 h 10359"/>
              <a:gd name="connsiteX2" fmla="*/ 10000 w 10000"/>
              <a:gd name="connsiteY2" fmla="*/ 10359 h 10359"/>
              <a:gd name="connsiteX3" fmla="*/ 0 w 10000"/>
              <a:gd name="connsiteY3" fmla="*/ 10359 h 10359"/>
              <a:gd name="connsiteX4" fmla="*/ 0 w 10000"/>
              <a:gd name="connsiteY4" fmla="*/ 0 h 10359"/>
              <a:gd name="connsiteX0" fmla="*/ 0 w 10000"/>
              <a:gd name="connsiteY0" fmla="*/ 0 h 10359"/>
              <a:gd name="connsiteX1" fmla="*/ 6257 w 10000"/>
              <a:gd name="connsiteY1" fmla="*/ 6860 h 10359"/>
              <a:gd name="connsiteX2" fmla="*/ 10000 w 10000"/>
              <a:gd name="connsiteY2" fmla="*/ 10359 h 10359"/>
              <a:gd name="connsiteX3" fmla="*/ 0 w 10000"/>
              <a:gd name="connsiteY3" fmla="*/ 10359 h 10359"/>
              <a:gd name="connsiteX4" fmla="*/ 0 w 10000"/>
              <a:gd name="connsiteY4" fmla="*/ 0 h 10359"/>
              <a:gd name="connsiteX0" fmla="*/ 0 w 10000"/>
              <a:gd name="connsiteY0" fmla="*/ 0 h 10359"/>
              <a:gd name="connsiteX1" fmla="*/ 4809 w 10000"/>
              <a:gd name="connsiteY1" fmla="*/ 3538 h 10359"/>
              <a:gd name="connsiteX2" fmla="*/ 10000 w 10000"/>
              <a:gd name="connsiteY2" fmla="*/ 10359 h 10359"/>
              <a:gd name="connsiteX3" fmla="*/ 0 w 10000"/>
              <a:gd name="connsiteY3" fmla="*/ 10359 h 10359"/>
              <a:gd name="connsiteX4" fmla="*/ 0 w 10000"/>
              <a:gd name="connsiteY4" fmla="*/ 0 h 10359"/>
              <a:gd name="connsiteX0" fmla="*/ 0 w 10000"/>
              <a:gd name="connsiteY0" fmla="*/ 0 h 10359"/>
              <a:gd name="connsiteX1" fmla="*/ 4809 w 10000"/>
              <a:gd name="connsiteY1" fmla="*/ 3538 h 10359"/>
              <a:gd name="connsiteX2" fmla="*/ 10000 w 10000"/>
              <a:gd name="connsiteY2" fmla="*/ 10359 h 10359"/>
              <a:gd name="connsiteX3" fmla="*/ 0 w 10000"/>
              <a:gd name="connsiteY3" fmla="*/ 10359 h 10359"/>
              <a:gd name="connsiteX4" fmla="*/ 0 w 10000"/>
              <a:gd name="connsiteY4" fmla="*/ 0 h 10359"/>
              <a:gd name="connsiteX0" fmla="*/ 0 w 10000"/>
              <a:gd name="connsiteY0" fmla="*/ 0 h 10359"/>
              <a:gd name="connsiteX1" fmla="*/ 5126 w 10000"/>
              <a:gd name="connsiteY1" fmla="*/ 3817 h 10359"/>
              <a:gd name="connsiteX2" fmla="*/ 10000 w 10000"/>
              <a:gd name="connsiteY2" fmla="*/ 10359 h 10359"/>
              <a:gd name="connsiteX3" fmla="*/ 0 w 10000"/>
              <a:gd name="connsiteY3" fmla="*/ 10359 h 10359"/>
              <a:gd name="connsiteX4" fmla="*/ 0 w 10000"/>
              <a:gd name="connsiteY4" fmla="*/ 0 h 10359"/>
              <a:gd name="connsiteX0" fmla="*/ 0 w 9757"/>
              <a:gd name="connsiteY0" fmla="*/ 0 h 10419"/>
              <a:gd name="connsiteX1" fmla="*/ 5126 w 9757"/>
              <a:gd name="connsiteY1" fmla="*/ 3817 h 10419"/>
              <a:gd name="connsiteX2" fmla="*/ 9757 w 9757"/>
              <a:gd name="connsiteY2" fmla="*/ 10419 h 10419"/>
              <a:gd name="connsiteX3" fmla="*/ 0 w 9757"/>
              <a:gd name="connsiteY3" fmla="*/ 10359 h 10419"/>
              <a:gd name="connsiteX4" fmla="*/ 0 w 9757"/>
              <a:gd name="connsiteY4" fmla="*/ 0 h 10419"/>
              <a:gd name="connsiteX0" fmla="*/ 0 w 10048"/>
              <a:gd name="connsiteY0" fmla="*/ 0 h 9971"/>
              <a:gd name="connsiteX1" fmla="*/ 5254 w 10048"/>
              <a:gd name="connsiteY1" fmla="*/ 3663 h 9971"/>
              <a:gd name="connsiteX2" fmla="*/ 10048 w 10048"/>
              <a:gd name="connsiteY2" fmla="*/ 9971 h 9971"/>
              <a:gd name="connsiteX3" fmla="*/ 0 w 10048"/>
              <a:gd name="connsiteY3" fmla="*/ 9942 h 9971"/>
              <a:gd name="connsiteX4" fmla="*/ 0 w 10048"/>
              <a:gd name="connsiteY4" fmla="*/ 0 h 9971"/>
              <a:gd name="connsiteX0" fmla="*/ 0 w 10000"/>
              <a:gd name="connsiteY0" fmla="*/ 0 h 10000"/>
              <a:gd name="connsiteX1" fmla="*/ 5029 w 10000"/>
              <a:gd name="connsiteY1" fmla="*/ 3326 h 10000"/>
              <a:gd name="connsiteX2" fmla="*/ 10000 w 10000"/>
              <a:gd name="connsiteY2" fmla="*/ 10000 h 10000"/>
              <a:gd name="connsiteX3" fmla="*/ 0 w 10000"/>
              <a:gd name="connsiteY3" fmla="*/ 9971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5029" y="3326"/>
                </a:lnTo>
                <a:lnTo>
                  <a:pt x="10000" y="10000"/>
                </a:lnTo>
                <a:lnTo>
                  <a:pt x="0" y="9971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rgbClr val="1DAE8A"/>
            </a:fgClr>
            <a:bgClr>
              <a:srgbClr val="1C2939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873" y="2325560"/>
            <a:ext cx="830094" cy="41547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1C2939"/>
                </a:solidFill>
                <a:latin typeface="Homizio Nova" charset="0"/>
                <a:ea typeface="Homizio Nova" charset="0"/>
                <a:cs typeface="Homizio Nova" charset="0"/>
              </a:rPr>
              <a:t>(3,0)</a:t>
            </a:r>
            <a:endParaRPr lang="en-US" sz="2800" dirty="0">
              <a:solidFill>
                <a:srgbClr val="1C2939"/>
              </a:solidFill>
              <a:latin typeface="Homizio Nova" charset="0"/>
              <a:ea typeface="Homizio Nova" charset="0"/>
              <a:cs typeface="Homizio Nov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968" y="4980498"/>
            <a:ext cx="830094" cy="41547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1C2939"/>
                </a:solidFill>
                <a:latin typeface="Homizio Nova" charset="0"/>
                <a:ea typeface="Homizio Nova" charset="0"/>
                <a:cs typeface="Homizio Nova" charset="0"/>
              </a:rPr>
              <a:t>(0,0)</a:t>
            </a:r>
            <a:endParaRPr lang="en-US" sz="2800" dirty="0">
              <a:solidFill>
                <a:srgbClr val="1C2939"/>
              </a:solidFill>
              <a:latin typeface="Homizio Nova" charset="0"/>
              <a:ea typeface="Homizio Nova" charset="0"/>
              <a:cs typeface="Homizio Nov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298306"/>
            <a:ext cx="9144000" cy="41547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The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optimal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solution is the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corner point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which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maximizes our profit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1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30" y="2942802"/>
            <a:ext cx="914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Excel Solver Approach</a:t>
            </a:r>
            <a:endParaRPr lang="en-US" sz="2800" dirty="0" smtClean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73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Solver Approach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09212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Let’s fill in the Template File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[Lego 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Furniture.xlsx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]</a:t>
            </a:r>
          </a:p>
        </p:txBody>
      </p:sp>
      <p:pic>
        <p:nvPicPr>
          <p:cNvPr id="5" name="Picture 4" descr="Screen Shot 2015-10-15 at 9.33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0117"/>
            <a:ext cx="8686800" cy="292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Solver Approach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092121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Decision Variables: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- # of chairs being made</a:t>
            </a:r>
          </a:p>
          <a:p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y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- # of tables being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made</a:t>
            </a:r>
          </a:p>
          <a:p>
            <a:endParaRPr lang="en-US" sz="14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Objective Function: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Max(10x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+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16y)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14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Constraints:</a:t>
            </a:r>
          </a:p>
          <a:p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2x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+ 2y ≤ 8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– # of green blocks used</a:t>
            </a:r>
          </a:p>
          <a:p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x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+ 2y ≤ 6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– # of orange blocks used</a:t>
            </a:r>
          </a:p>
          <a:p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x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, y ≥ 0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– non-zero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variables</a:t>
            </a:r>
          </a:p>
          <a:p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Plug in the variables, click solver, and enter in your constraints</a:t>
            </a:r>
            <a:r>
              <a:rPr lang="is-I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…</a:t>
            </a:r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4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Solver Solution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04491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Solver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has found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THE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optimal solution with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2 chairs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and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2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tables</a:t>
            </a:r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6" name="Picture 5" descr="Screen Shot 2015-10-15 at 9.32.5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9" y="1646119"/>
            <a:ext cx="8229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30" y="2942802"/>
            <a:ext cx="914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Search Engine Advertising</a:t>
            </a:r>
          </a:p>
        </p:txBody>
      </p:sp>
    </p:spTree>
    <p:extLst>
      <p:ext uri="{BB962C8B-B14F-4D97-AF65-F5344CB8AC3E}">
        <p14:creationId xmlns:p14="http://schemas.microsoft.com/office/powerpoint/2010/main" val="51208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Google Advertising</a:t>
            </a:r>
            <a:endParaRPr lang="en-US" sz="66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1" y="1097285"/>
            <a:ext cx="6974238" cy="53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Google Advertising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87771"/>
            <a:ext cx="9144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Search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engines have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organic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search results and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sponsored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endParaRPr lang="en-US" sz="28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advertisements</a:t>
            </a:r>
            <a:endParaRPr lang="en-US" sz="28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Google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sells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ad spaces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through an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auction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system</a:t>
            </a: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Advertisers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bid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on ad spaces in the form of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$/click</a:t>
            </a:r>
            <a:endParaRPr lang="en-US" sz="28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Excel Solver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28777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Excel Solver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is an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add-in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within excel that uses techniques from operations research to find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optimal solutions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to decision problems</a:t>
            </a:r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0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Second Price Auctions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428017"/>
            <a:ext cx="45720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Google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auctions space using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a   </a:t>
            </a: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second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price auction</a:t>
            </a: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In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a second price auction you </a:t>
            </a:r>
            <a:endParaRPr lang="en-US" sz="28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will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pay the price of the bidder </a:t>
            </a:r>
            <a:endParaRPr lang="en-US" sz="28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you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displace</a:t>
            </a: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Example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: If I bid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$11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, my ad will </a:t>
            </a:r>
            <a:endParaRPr lang="en-US" sz="28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be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placed in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Slot 2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and will cost </a:t>
            </a:r>
            <a:endParaRPr lang="en-US" sz="28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only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$10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35780"/>
              </p:ext>
            </p:extLst>
          </p:nvPr>
        </p:nvGraphicFramePr>
        <p:xfrm>
          <a:off x="4855051" y="1428017"/>
          <a:ext cx="4005898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2393"/>
                <a:gridCol w="2643505"/>
              </a:tblGrid>
              <a:tr h="132361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Ad-Slot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Highest</a:t>
                      </a:r>
                      <a:r>
                        <a:rPr lang="en-US" sz="2800" b="0" i="0" baseline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 Bid $/Click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1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$12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rgbClr val="1DAE8A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2</a:t>
                      </a:r>
                      <a:endParaRPr lang="en-US" sz="2800" b="0" i="0" dirty="0">
                        <a:solidFill>
                          <a:srgbClr val="1DAE8A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rgbClr val="1DAE8A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$10</a:t>
                      </a:r>
                      <a:endParaRPr lang="en-US" sz="2800" b="0" i="0" dirty="0">
                        <a:solidFill>
                          <a:srgbClr val="1DAE8A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3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$4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4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$2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5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$0.40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6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$0.29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7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$0.023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8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$0.01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94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30" y="2942802"/>
            <a:ext cx="914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Today’s Case</a:t>
            </a:r>
            <a:endParaRPr lang="en-US" sz="2800" dirty="0" smtClean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063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Google </a:t>
            </a:r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Ad Bidding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87771"/>
            <a:ext cx="914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You </a:t>
            </a:r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are running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a campaign for </a:t>
            </a:r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a Refurbished Laptop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website</a:t>
            </a: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In order to advertise, you must get high ad placement against </a:t>
            </a: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competitors for the following keyword slots: “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Laptop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”, </a:t>
            </a: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“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Refurbished Laptop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”, “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Cheap Laptop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”, and “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Used Laptop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”</a:t>
            </a:r>
            <a:endParaRPr lang="en-US" sz="28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Overall goal is to maximize clicks given Ad budget</a:t>
            </a:r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5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Template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8777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Let’s fill in the Template File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[Ad 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Bidding.xlsx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]</a:t>
            </a:r>
          </a:p>
        </p:txBody>
      </p:sp>
      <p:pic>
        <p:nvPicPr>
          <p:cNvPr id="6" name="Picture 5" descr="Screen Shot 2015-10-15 at 7.48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6641"/>
            <a:ext cx="8229600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1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Given Information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87771"/>
            <a:ext cx="9144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Daily Budget is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$550</a:t>
            </a: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First table in template is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# expected clicks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per </a:t>
            </a:r>
            <a:r>
              <a:rPr lang="en-US" sz="2800" dirty="0" err="1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slot+keyword</a:t>
            </a:r>
            <a:endParaRPr lang="en-US" sz="28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Second table is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cost per click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for given </a:t>
            </a:r>
            <a:r>
              <a:rPr lang="en-US" sz="2800" dirty="0" err="1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slot+keyword</a:t>
            </a:r>
            <a:endParaRPr lang="en-US" sz="28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1400" dirty="0" smtClean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Third table is blank for determining which keyword and which slot</a:t>
            </a:r>
          </a:p>
          <a:p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to take</a:t>
            </a:r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8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Solution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pic>
        <p:nvPicPr>
          <p:cNvPr id="6" name="Picture 5" descr="Screen Shot 2015-10-15 at 8.02.2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8"/>
          <a:stretch/>
        </p:blipFill>
        <p:spPr>
          <a:xfrm>
            <a:off x="355600" y="1812503"/>
            <a:ext cx="8432800" cy="38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5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30" y="2942802"/>
            <a:ext cx="914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More Practice</a:t>
            </a:r>
            <a:endParaRPr lang="en-US" sz="2800" dirty="0" smtClean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Café Work Schedule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87771"/>
            <a:ext cx="914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Situation: You manage a café where every week you must </a:t>
            </a: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schedule which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employees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work which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days</a:t>
            </a: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Due to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capacity issues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only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one employee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can work per day</a:t>
            </a:r>
            <a:endParaRPr lang="en-US" sz="28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As manager you want to make employees happy, find the best </a:t>
            </a: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way to maximize their happiness with your work schedule given a </a:t>
            </a: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measure of their preferences. </a:t>
            </a:r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Preferences Schedule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8777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In </a:t>
            </a:r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order to be fair, the days must be split evenly between the Employees (each Employee works 2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days)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A </a:t>
            </a:r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rating of 10 means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extremely </a:t>
            </a:r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interested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and 1 </a:t>
            </a:r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means that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not interested at all</a:t>
            </a:r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66769"/>
              </p:ext>
            </p:extLst>
          </p:nvPr>
        </p:nvGraphicFramePr>
        <p:xfrm>
          <a:off x="941961" y="3944627"/>
          <a:ext cx="7260078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0342"/>
                <a:gridCol w="964956"/>
                <a:gridCol w="964956"/>
                <a:gridCol w="964956"/>
                <a:gridCol w="964956"/>
                <a:gridCol w="964956"/>
                <a:gridCol w="964956"/>
              </a:tblGrid>
              <a:tr h="199545">
                <a:tc>
                  <a:txBody>
                    <a:bodyPr/>
                    <a:lstStyle/>
                    <a:p>
                      <a:pPr algn="ctr"/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Mon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Tue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Wed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Thu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Fri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Sat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  <a:tr h="199545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Veronica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9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9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8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8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4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4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  <a:tr h="199545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Thomas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7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6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5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6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9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5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  <a:tr h="199545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Bill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8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7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6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5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7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bg1"/>
                          </a:solidFill>
                          <a:latin typeface="Homizio Nova Light" charset="0"/>
                          <a:ea typeface="Homizio Nova Light" charset="0"/>
                          <a:cs typeface="Homizio Nova Light" charset="0"/>
                        </a:rPr>
                        <a:t>6</a:t>
                      </a:r>
                      <a:endParaRPr lang="en-US" sz="2800" b="0" i="0" dirty="0">
                        <a:solidFill>
                          <a:schemeClr val="bg1"/>
                        </a:solidFill>
                        <a:latin typeface="Homizio Nova Light" charset="0"/>
                        <a:ea typeface="Homizio Nova Light" charset="0"/>
                        <a:cs typeface="Homizio Nova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44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Decision Variables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87771"/>
            <a:ext cx="9144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Binary Decision Variable on whether the employee will work a given day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	</a:t>
            </a:r>
          </a:p>
          <a:p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X(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i,j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) for all 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i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= 1,</a:t>
            </a:r>
            <a:r>
              <a:rPr lang="is-I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…,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6 and n = 1, 2, 3</a:t>
            </a: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i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is the specific shift day, and n is the </a:t>
            </a:r>
            <a:r>
              <a:rPr lang="en-US" sz="2800" dirty="0" err="1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emloyee</a:t>
            </a:r>
            <a:endParaRPr lang="en-US" sz="28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1400" dirty="0" smtClean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So X(3,1) = 1 means that on Day 3 (Wednesday) Employee 1 </a:t>
            </a: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(Veronica) is working</a:t>
            </a:r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1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30" y="2942802"/>
            <a:ext cx="9143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87117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Objective Function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87771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Maximize happiness i.e. maximize employee preferences</a:t>
            </a:r>
          </a:p>
          <a:p>
            <a:endParaRPr lang="en-US" sz="2800" dirty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Create a variable called 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Pref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(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i,n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)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which measures preference on a </a:t>
            </a:r>
          </a:p>
          <a:p>
            <a:r>
              <a:rPr lang="en-US" sz="2800" dirty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Homizio Nova Light" charset="0"/>
                <a:ea typeface="Homizio Nova Light" charset="0"/>
                <a:cs typeface="Homizio Nova Light" charset="0"/>
              </a:rPr>
              <a:t> specific day</a:t>
            </a:r>
          </a:p>
          <a:p>
            <a:endParaRPr lang="en-US" sz="2800" dirty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max( 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Σ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( 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X</a:t>
            </a:r>
            <a:r>
              <a:rPr lang="en-US" sz="2800" baseline="-250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i,n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*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Pref</a:t>
            </a:r>
            <a:r>
              <a:rPr lang="en-US" sz="2800" baseline="-250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i,n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) ) for all 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i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&amp; n</a:t>
            </a:r>
          </a:p>
          <a:p>
            <a:endParaRPr lang="en-US" sz="2800" dirty="0">
              <a:solidFill>
                <a:srgbClr val="FFFFFF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Constraints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87771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Employees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must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work 2 out of 6 days</a:t>
            </a:r>
          </a:p>
          <a:p>
            <a:r>
              <a:rPr lang="en-US" sz="14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	</a:t>
            </a:r>
            <a:endParaRPr lang="en-US" sz="1400" dirty="0" smtClean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	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Σ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X</a:t>
            </a:r>
            <a:r>
              <a:rPr lang="en-US" sz="2800" baseline="-250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i,1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= 2 ,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	</a:t>
            </a:r>
            <a:r>
              <a:rPr lang="en-US" sz="2800" dirty="0" err="1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Σ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X</a:t>
            </a:r>
            <a:r>
              <a:rPr lang="en-US" sz="2800" baseline="-250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i,2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= 2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,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	</a:t>
            </a:r>
            <a:r>
              <a:rPr lang="en-US" sz="2800" dirty="0" err="1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Σ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X</a:t>
            </a:r>
            <a:r>
              <a:rPr lang="en-US" sz="2800" baseline="-250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i,3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= 2 </a:t>
            </a:r>
            <a:endParaRPr lang="en-US" sz="2800" dirty="0" smtClean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14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Only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one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employee can work a shift</a:t>
            </a:r>
          </a:p>
          <a:p>
            <a:r>
              <a:rPr lang="en-US" sz="14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	</a:t>
            </a:r>
            <a:endParaRPr lang="en-US" sz="14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	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Σ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X</a:t>
            </a:r>
            <a:r>
              <a:rPr lang="en-US" sz="2800" baseline="-250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1</a:t>
            </a:r>
            <a:r>
              <a:rPr lang="en-US" sz="2800" baseline="-250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,n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=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1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, 	</a:t>
            </a:r>
            <a:r>
              <a:rPr lang="en-US" sz="2800" dirty="0" err="1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Σ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X</a:t>
            </a:r>
            <a:r>
              <a:rPr lang="en-US" sz="2800" baseline="-250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2,n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=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1 , </a:t>
            </a:r>
            <a:r>
              <a:rPr lang="is-I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…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, </a:t>
            </a:r>
            <a:r>
              <a:rPr lang="en-US" sz="2800" dirty="0" err="1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Σ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X</a:t>
            </a:r>
            <a:r>
              <a:rPr lang="en-US" sz="2800" baseline="-250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6,n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=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1 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endParaRPr lang="en-US" sz="14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X(</a:t>
            </a:r>
            <a:r>
              <a:rPr lang="en-US" sz="2800" dirty="0" err="1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i,n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) must be set as binary so we don’t end up scheduling half an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employee, either work (1) or don’t work (0) on a given day</a:t>
            </a:r>
          </a:p>
          <a:p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23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Create in Excel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8777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Create this in Excel yourself where blue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is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preference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data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, yellow is binary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decision variable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, orange is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objective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7" name="Picture 6" descr="Screen Shot 2015-10-15 at 12.26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25" y="2586983"/>
            <a:ext cx="6203950" cy="34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Add the Constraints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pic>
        <p:nvPicPr>
          <p:cNvPr id="6" name="Picture 5" descr="Screen Shot 2015-10-15 at 12.31.3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5000"/>
          <a:stretch/>
        </p:blipFill>
        <p:spPr>
          <a:xfrm>
            <a:off x="177744" y="2019300"/>
            <a:ext cx="878851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Setup Solver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95194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 Fill out </a:t>
            </a:r>
            <a:r>
              <a:rPr lang="en-US" sz="280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the necessary information in solver</a:t>
            </a:r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7" name="Picture 6" descr="Screen Shot 2015-10-15 at 12.36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10" y="1298799"/>
            <a:ext cx="3816349" cy="508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Solution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09212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Make sure Solver is labeled as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Simplex LP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!</a:t>
            </a:r>
          </a:p>
          <a:p>
            <a:endParaRPr lang="en-US" sz="14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Once you hit solve, Solver will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calculate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and fill the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objective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cell</a:t>
            </a:r>
          </a:p>
          <a:p>
            <a:endParaRPr lang="en-US" sz="14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Veronica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will work Tuesday &amp; Wednesday,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Thomas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Thursday  &amp;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Friday,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Bill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Monday &amp; Saturday</a:t>
            </a:r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6" name="Picture 5" descr="Screen Shot 2015-10-15 at 12.42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3511522"/>
            <a:ext cx="7048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5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Acknowledgement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721942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Homizio Nova Light"/>
                <a:cs typeface="Homizio Nova Light"/>
              </a:rPr>
              <a:t>Ilan</a:t>
            </a:r>
            <a:r>
              <a:rPr lang="en-US" sz="4800" dirty="0">
                <a:solidFill>
                  <a:schemeClr val="bg1"/>
                </a:solidFill>
                <a:latin typeface="Homizio Nova Light"/>
                <a:cs typeface="Homizio Nova Light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Homizio Nova Light"/>
                <a:cs typeface="Homizio Nova Light"/>
              </a:rPr>
              <a:t>Lobel</a:t>
            </a:r>
            <a:endParaRPr lang="en-US" sz="4800" dirty="0" smtClean="0">
              <a:solidFill>
                <a:schemeClr val="bg1"/>
              </a:solidFill>
              <a:latin typeface="Homizio Nova Light"/>
              <a:cs typeface="Homizio Nova Light"/>
            </a:endParaRPr>
          </a:p>
          <a:p>
            <a:pPr algn="ctr"/>
            <a:r>
              <a:rPr lang="en-US" sz="2000" dirty="0" smtClean="0">
                <a:solidFill>
                  <a:srgbClr val="1DAE8A"/>
                </a:solidFill>
                <a:latin typeface="Homizio Nova Light"/>
                <a:cs typeface="Homizio Nova Light"/>
              </a:rPr>
              <a:t>Assistant Professor in Operations Management</a:t>
            </a:r>
          </a:p>
          <a:p>
            <a:pPr algn="ctr"/>
            <a:r>
              <a:rPr lang="en-US" sz="2000" dirty="0" smtClean="0">
                <a:solidFill>
                  <a:srgbClr val="1DAE8A"/>
                </a:solidFill>
                <a:latin typeface="Homizio Nova Light"/>
                <a:cs typeface="Homizio Nova Light"/>
              </a:rPr>
              <a:t> </a:t>
            </a:r>
            <a:r>
              <a:rPr lang="en-US" sz="2000" dirty="0" smtClean="0">
                <a:solidFill>
                  <a:srgbClr val="1DAE8A"/>
                </a:solidFill>
                <a:latin typeface="Homizio Nova Light"/>
                <a:cs typeface="Homizio Nova Light"/>
              </a:rPr>
              <a:t>@</a:t>
            </a:r>
            <a:r>
              <a:rPr lang="en-US" sz="2000" dirty="0" smtClean="0">
                <a:solidFill>
                  <a:srgbClr val="1DAE8A"/>
                </a:solidFill>
                <a:latin typeface="Homizio Nova Light"/>
                <a:cs typeface="Homizio Nova Light"/>
              </a:rPr>
              <a:t> </a:t>
            </a:r>
            <a:r>
              <a:rPr lang="en-US" sz="2000" dirty="0" smtClean="0">
                <a:solidFill>
                  <a:srgbClr val="1DAE8A"/>
                </a:solidFill>
                <a:latin typeface="Homizio Nova Light"/>
                <a:cs typeface="Homizio Nova Light"/>
              </a:rPr>
              <a:t>Stern</a:t>
            </a:r>
            <a:r>
              <a:rPr lang="en-US" sz="2000" dirty="0">
                <a:solidFill>
                  <a:srgbClr val="1DAE8A"/>
                </a:solidFill>
                <a:latin typeface="Homizio Nova Light"/>
                <a:cs typeface="Homizio Nova Light"/>
              </a:rPr>
              <a:t> </a:t>
            </a:r>
            <a:r>
              <a:rPr lang="en-US" sz="2000" dirty="0" smtClean="0">
                <a:solidFill>
                  <a:srgbClr val="1DAE8A"/>
                </a:solidFill>
                <a:latin typeface="Homizio Nova Light"/>
                <a:cs typeface="Homizio Nova Light"/>
              </a:rPr>
              <a:t>IOMS</a:t>
            </a:r>
            <a:endParaRPr lang="en-US" sz="2000" dirty="0" smtClean="0">
              <a:solidFill>
                <a:srgbClr val="1DAE8A"/>
              </a:solidFill>
              <a:latin typeface="Homizio Nova Light"/>
              <a:cs typeface="Homizio Nov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Setup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287771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In order to use Excel Solver you must have either a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windows  </a:t>
            </a:r>
          </a:p>
          <a:p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  computer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with Excel installed or a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Mac Office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2011 and above</a:t>
            </a:r>
          </a:p>
          <a:p>
            <a:endParaRPr lang="en-US" sz="1400" dirty="0" smtClean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• If you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do not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have the correct office version for mac please see   </a:t>
            </a:r>
          </a:p>
          <a:p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appendix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for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C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itrix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set-up instructions</a:t>
            </a:r>
            <a:endParaRPr lang="en-US" sz="2800" dirty="0">
              <a:solidFill>
                <a:schemeClr val="bg1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28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Windows Users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010189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On the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[File]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tab, click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[Options]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59" y="1287771"/>
            <a:ext cx="37338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Windows Users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09212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2. 	Under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[Add-ins]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 select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[Solver Add-in] </a:t>
            </a:r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and click 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[Go]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35" y="1742442"/>
            <a:ext cx="6110730" cy="50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0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Windows Users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95194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3.	Make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sure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[Solver Add-in]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is checked and click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[OK</a:t>
            </a:r>
            <a:r>
              <a:rPr lang="en-US" sz="2800" dirty="0" smtClean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]</a:t>
            </a:r>
            <a:endParaRPr lang="en-US" sz="2800" dirty="0">
              <a:solidFill>
                <a:srgbClr val="1DAE8A"/>
              </a:solidFill>
              <a:latin typeface="Homizio Nova Light" charset="0"/>
              <a:ea typeface="Homizio Nova Light" charset="0"/>
              <a:cs typeface="Homizio Nova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97" y="1569174"/>
            <a:ext cx="30003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5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587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Homizio Nova Light"/>
                <a:cs typeface="Homizio Nova Light"/>
              </a:rPr>
              <a:t>Windows Users</a:t>
            </a:r>
            <a:endParaRPr lang="en-US" sz="6600" dirty="0">
              <a:solidFill>
                <a:schemeClr val="bg1"/>
              </a:solidFill>
              <a:latin typeface="Homizio Nova Light"/>
              <a:cs typeface="Homizio Nov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7" y="6427354"/>
            <a:ext cx="632465" cy="323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95194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4. 	Under the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[Data] </a:t>
            </a:r>
            <a:r>
              <a:rPr lang="en-US" sz="2800" dirty="0">
                <a:solidFill>
                  <a:schemeClr val="bg1"/>
                </a:solidFill>
                <a:latin typeface="Homizio Nova Light" charset="0"/>
                <a:ea typeface="Homizio Nova Light" charset="0"/>
                <a:cs typeface="Homizio Nova Light" charset="0"/>
              </a:rPr>
              <a:t>tab you should see a button </a:t>
            </a:r>
            <a:r>
              <a:rPr lang="en-US" sz="2800" dirty="0">
                <a:solidFill>
                  <a:srgbClr val="1DAE8A"/>
                </a:solidFill>
                <a:latin typeface="Homizio Nova Light" charset="0"/>
                <a:ea typeface="Homizio Nova Light" charset="0"/>
                <a:cs typeface="Homizio Nova Light" charset="0"/>
              </a:rPr>
              <a:t>[Solver]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72" y="2005243"/>
            <a:ext cx="2155593" cy="28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5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8A17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5214</TotalTime>
  <Words>1139</Words>
  <Application>Microsoft Macintosh PowerPoint</Application>
  <PresentationFormat>On-screen Show (4:3)</PresentationFormat>
  <Paragraphs>314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Calibri</vt:lpstr>
      <vt:lpstr>Homizio Nova</vt:lpstr>
      <vt:lpstr>Homizio Nova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Shantanu Joshi</dc:creator>
  <cp:keywords/>
  <dc:description/>
  <cp:lastModifiedBy>Shantanu Joshi</cp:lastModifiedBy>
  <cp:revision>288</cp:revision>
  <cp:lastPrinted>2015-10-17T11:42:18Z</cp:lastPrinted>
  <dcterms:created xsi:type="dcterms:W3CDTF">2014-10-29T12:18:58Z</dcterms:created>
  <dcterms:modified xsi:type="dcterms:W3CDTF">2015-10-17T11:45:44Z</dcterms:modified>
  <cp:category/>
</cp:coreProperties>
</file>